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veat" panose="020B0604020202020204" charset="0"/>
      <p:regular r:id="rId20"/>
      <p:bold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8D1894-5E8A-4441-B4A5-A0F8063E33A7}">
  <a:tblStyle styleId="{198D1894-5E8A-4441-B4A5-A0F8063E33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41886a0c2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g241886a0c2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41886a0c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41886a0c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77bce7c9d7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77bce7c9d7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1886a0c2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41886a0c2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7bce7c9d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77bce7c9d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77bce7c9d7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77bce7c9d7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0980aa17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40980aa17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40980aa17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40980aa17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41886a0c2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41886a0c2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41886a0c2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g241886a0c2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77bce7c9d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77bce7c9d7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413b8def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413b8def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77bce7c9d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77bce7c9d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77bce7c9d7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77bce7c9d7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1886a0c2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41886a0c2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12"/>
          <p:cNvSpPr/>
          <p:nvPr/>
        </p:nvSpPr>
        <p:spPr>
          <a:xfrm>
            <a:off x="0" y="4445875"/>
            <a:ext cx="9144000" cy="697500"/>
          </a:xfrm>
          <a:prstGeom prst="rect">
            <a:avLst/>
          </a:prstGeom>
          <a:solidFill>
            <a:srgbClr val="9E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Empowered to Learn!</a:t>
            </a:r>
            <a:endParaRPr sz="3200" i="0" u="none" strike="noStrike" cap="none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1" name="Google Shape;5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40425" y="4503875"/>
            <a:ext cx="791877" cy="5184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marL="0" lvl="0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1pPr>
            <a:lvl2pPr marL="0" lvl="1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2pPr>
            <a:lvl3pPr marL="0" lvl="2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3pPr>
            <a:lvl4pPr marL="0" lvl="3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4pPr>
            <a:lvl5pPr marL="0" lvl="4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5pPr>
            <a:lvl6pPr marL="0" lvl="5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6pPr>
            <a:lvl7pPr marL="0" lvl="6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7pPr>
            <a:lvl8pPr marL="0" lvl="7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8pPr>
            <a:lvl9pPr marL="0" lvl="8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0000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311697" y="18676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lt1"/>
                </a:solidFill>
              </a:rPr>
              <a:t>Equity Update</a:t>
            </a:r>
            <a:endParaRPr sz="2377">
              <a:solidFill>
                <a:schemeClr val="lt1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l="11361" r="11353"/>
          <a:stretch/>
        </p:blipFill>
        <p:spPr>
          <a:xfrm>
            <a:off x="148587" y="1129464"/>
            <a:ext cx="2564588" cy="209995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t="1475" b="1475"/>
          <a:stretch/>
        </p:blipFill>
        <p:spPr>
          <a:xfrm>
            <a:off x="5777238" y="1129464"/>
            <a:ext cx="3218202" cy="2099949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5">
            <a:alphaModFix/>
          </a:blip>
          <a:srcRect l="4479" r="4470"/>
          <a:stretch/>
        </p:blipFill>
        <p:spPr>
          <a:xfrm>
            <a:off x="2808768" y="1129454"/>
            <a:ext cx="2872873" cy="20999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503675"/>
            <a:ext cx="2119220" cy="13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2469250" y="3687325"/>
            <a:ext cx="6526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</a:rPr>
              <a:t>May 16, 2023</a:t>
            </a:r>
            <a:endParaRPr sz="2100" b="1">
              <a:solidFill>
                <a:srgbClr val="FFFFFF"/>
              </a:solidFill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</a:rPr>
              <a:t>Dr. Ben Gauyan, Assistant Superintendent</a:t>
            </a:r>
            <a:endParaRPr sz="2100">
              <a:solidFill>
                <a:srgbClr val="FFFFFF"/>
              </a:solidFill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</a:rPr>
              <a:t>Kelly Parsons, Asst. Director of Covid Recovery</a:t>
            </a:r>
            <a:endParaRPr sz="21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Vision of the Equity Symposium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chemeClr val="dk1"/>
                </a:solidFill>
              </a:rPr>
              <a:t>What if an organization had an opportunity to learn from each other with a focus on equity?  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“W’s” of the Equity Symposium</a:t>
            </a: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125" y="1212925"/>
            <a:ext cx="7608402" cy="305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“W’s” of the Equity Symposium</a:t>
            </a:r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Why:	To continue living out policy 0100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Who:	District staff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What:	Sharing instructional practices and pedagogy for……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When:	August 31, 2023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Where:	Stanwood High School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March 29, 2023</a:t>
            </a:r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29475"/>
            <a:ext cx="400715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/>
        </p:nvSpPr>
        <p:spPr>
          <a:xfrm>
            <a:off x="4407350" y="1491275"/>
            <a:ext cx="4359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De-escalation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ACES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Elevating Student Voice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Building Positive Relationships with Students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Effects of Social Emotional Learning on Language Acquisitions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Draft Agenda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165" name="Google Shape;165;p26"/>
          <p:cNvGraphicFramePr/>
          <p:nvPr/>
        </p:nvGraphicFramePr>
        <p:xfrm>
          <a:off x="952500" y="180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{198D1894-5E8A-4441-B4A5-A0F8063E33A7}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Superintendent Welcome/Message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Self-selected presentation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Panel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Panel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Self-selected presentation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Building directed time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Possible presentations</a:t>
            </a: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SCSD’s Equity Story Through Data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Talking Circles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Funds Of Knowledge Of Students And Families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MLL Instructional Model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Importance And Why Inclusion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Building Relationships With Students And Families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Restorative Practices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next</a:t>
            </a:r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Request for Proposals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Planning for Logistics prior to August 31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Planning for similar experiences on October 20 and March 27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Questions?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000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697" y="18676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lt1"/>
                </a:solidFill>
              </a:rPr>
              <a:t>Equity Update</a:t>
            </a:r>
            <a:endParaRPr sz="2377">
              <a:solidFill>
                <a:schemeClr val="lt1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l="11361" r="11353"/>
          <a:stretch/>
        </p:blipFill>
        <p:spPr>
          <a:xfrm>
            <a:off x="148587" y="1129464"/>
            <a:ext cx="2564588" cy="209995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t="1475" b="1475"/>
          <a:stretch/>
        </p:blipFill>
        <p:spPr>
          <a:xfrm>
            <a:off x="5777238" y="1129464"/>
            <a:ext cx="3218202" cy="2099949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l="4479" r="4470"/>
          <a:stretch/>
        </p:blipFill>
        <p:spPr>
          <a:xfrm>
            <a:off x="2808768" y="1129454"/>
            <a:ext cx="2872873" cy="20999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503675"/>
            <a:ext cx="2119220" cy="13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703275" y="3411016"/>
            <a:ext cx="6288300" cy="16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</a:rPr>
              <a:t>OUR PROMISE</a:t>
            </a:r>
            <a:endParaRPr sz="2100" b="1">
              <a:solidFill>
                <a:srgbClr val="FFFFFF"/>
              </a:solidFill>
            </a:endParaRPr>
          </a:p>
          <a:p>
            <a:pPr marL="1397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</a:rPr>
              <a:t>Every student in the Stanwood-Camano School District is </a:t>
            </a:r>
            <a:r>
              <a:rPr lang="en-US" sz="1900" b="1">
                <a:solidFill>
                  <a:srgbClr val="FFFFFF"/>
                </a:solidFill>
              </a:rPr>
              <a:t>empowered to learn </a:t>
            </a:r>
            <a:r>
              <a:rPr lang="en-US" sz="1900">
                <a:solidFill>
                  <a:srgbClr val="FFFFFF"/>
                </a:solidFill>
              </a:rPr>
              <a:t>in an inclusive setting and is </a:t>
            </a:r>
            <a:r>
              <a:rPr lang="en-US" sz="1900" b="1">
                <a:solidFill>
                  <a:srgbClr val="FFFFFF"/>
                </a:solidFill>
              </a:rPr>
              <a:t>prepared for the future </a:t>
            </a:r>
            <a:r>
              <a:rPr lang="en-US" sz="1900">
                <a:solidFill>
                  <a:srgbClr val="FFFFFF"/>
                </a:solidFill>
              </a:rPr>
              <a:t>of their choice</a:t>
            </a:r>
            <a:r>
              <a:rPr lang="en-US" sz="700">
                <a:solidFill>
                  <a:srgbClr val="FFFFFF"/>
                </a:solidFill>
              </a:rPr>
              <a:t>.  </a:t>
            </a:r>
            <a:endParaRPr sz="9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body" idx="2"/>
          </p:nvPr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rgbClr val="8E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79" name="Google Shape;79;p15"/>
          <p:cNvSpPr txBox="1"/>
          <p:nvPr/>
        </p:nvSpPr>
        <p:spPr>
          <a:xfrm>
            <a:off x="5345125" y="1464875"/>
            <a:ext cx="3045000" cy="3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50" b="1">
                <a:solidFill>
                  <a:schemeClr val="lt1"/>
                </a:solidFill>
              </a:rPr>
              <a:t>Educational Equity</a:t>
            </a:r>
            <a:endParaRPr sz="235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</a:rPr>
              <a:t>We as a district will place equity at the center of all decision making and planning, ensuring that all students and staff have a voice and the resources they need to thrive academically, socially and emotionally in our schools.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475" y="160575"/>
            <a:ext cx="1548301" cy="10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4">
            <a:alphaModFix/>
          </a:blip>
          <a:srcRect l="8137" r="8137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body" idx="2"/>
          </p:nvPr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rgbClr val="8E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1397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87" name="Google Shape;87;p16"/>
          <p:cNvSpPr txBox="1"/>
          <p:nvPr/>
        </p:nvSpPr>
        <p:spPr>
          <a:xfrm>
            <a:off x="5345125" y="1464875"/>
            <a:ext cx="3045000" cy="3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50" b="1">
                <a:solidFill>
                  <a:schemeClr val="lt1"/>
                </a:solidFill>
              </a:rPr>
              <a:t>Educational Equity</a:t>
            </a:r>
            <a:endParaRPr sz="235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</a:rPr>
              <a:t>We as a district will place </a:t>
            </a:r>
            <a:r>
              <a:rPr lang="en-US" sz="1700">
                <a:solidFill>
                  <a:schemeClr val="dk1"/>
                </a:solidFill>
                <a:highlight>
                  <a:srgbClr val="FFFF00"/>
                </a:highlight>
              </a:rPr>
              <a:t>equity </a:t>
            </a:r>
            <a:r>
              <a:rPr lang="en-US" sz="1700">
                <a:solidFill>
                  <a:schemeClr val="lt1"/>
                </a:solidFill>
              </a:rPr>
              <a:t>at the center of all decision making and </a:t>
            </a:r>
            <a:r>
              <a:rPr lang="en-US" sz="1700">
                <a:solidFill>
                  <a:schemeClr val="dk1"/>
                </a:solidFill>
                <a:highlight>
                  <a:srgbClr val="FFFF00"/>
                </a:highlight>
              </a:rPr>
              <a:t>planning</a:t>
            </a:r>
            <a:r>
              <a:rPr lang="en-US" sz="1700">
                <a:solidFill>
                  <a:schemeClr val="lt1"/>
                </a:solidFill>
              </a:rPr>
              <a:t>, ensuring that all </a:t>
            </a:r>
            <a:r>
              <a:rPr lang="en-US" sz="1700">
                <a:solidFill>
                  <a:schemeClr val="dk1"/>
                </a:solidFill>
                <a:highlight>
                  <a:srgbClr val="FFFF00"/>
                </a:highlight>
              </a:rPr>
              <a:t>students </a:t>
            </a:r>
            <a:r>
              <a:rPr lang="en-US" sz="1700">
                <a:solidFill>
                  <a:schemeClr val="lt1"/>
                </a:solidFill>
              </a:rPr>
              <a:t>and </a:t>
            </a:r>
            <a:r>
              <a:rPr lang="en-US" sz="1700">
                <a:solidFill>
                  <a:schemeClr val="dk1"/>
                </a:solidFill>
                <a:highlight>
                  <a:srgbClr val="FFFF00"/>
                </a:highlight>
              </a:rPr>
              <a:t>staff </a:t>
            </a:r>
            <a:r>
              <a:rPr lang="en-US" sz="1700">
                <a:solidFill>
                  <a:schemeClr val="lt1"/>
                </a:solidFill>
              </a:rPr>
              <a:t>have a </a:t>
            </a:r>
            <a:r>
              <a:rPr lang="en-US" sz="1700">
                <a:solidFill>
                  <a:schemeClr val="dk1"/>
                </a:solidFill>
                <a:highlight>
                  <a:srgbClr val="FFFF00"/>
                </a:highlight>
              </a:rPr>
              <a:t>voice </a:t>
            </a:r>
            <a:r>
              <a:rPr lang="en-US" sz="1700">
                <a:solidFill>
                  <a:schemeClr val="lt1"/>
                </a:solidFill>
              </a:rPr>
              <a:t>and the </a:t>
            </a:r>
            <a:r>
              <a:rPr lang="en-US" sz="1700">
                <a:solidFill>
                  <a:schemeClr val="dk1"/>
                </a:solidFill>
                <a:highlight>
                  <a:srgbClr val="FFFF00"/>
                </a:highlight>
              </a:rPr>
              <a:t>resources </a:t>
            </a:r>
            <a:r>
              <a:rPr lang="en-US" sz="1700">
                <a:solidFill>
                  <a:schemeClr val="lt1"/>
                </a:solidFill>
              </a:rPr>
              <a:t>they need to thrive academically, socially and emotionally in our schools.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475" y="160575"/>
            <a:ext cx="1548301" cy="10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l="8137" r="8137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Equity Update</a:t>
            </a: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Representation in hiring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School Equity plans for 23-24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Kindergarten Fair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Equity Symposium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Kindergarten Fair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00" y="1078700"/>
            <a:ext cx="2193124" cy="165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3200" y="1078700"/>
            <a:ext cx="2085975" cy="165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200" y="2778925"/>
            <a:ext cx="2193125" cy="15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3200" y="2778925"/>
            <a:ext cx="2085974" cy="15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7775" y="1078700"/>
            <a:ext cx="2085976" cy="1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7775" y="2778925"/>
            <a:ext cx="2085976" cy="15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61700" y="1078700"/>
            <a:ext cx="1918000" cy="32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Kindergarten Fair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Quick facts: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131 passports passed out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25+ high school volunteers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Who was there: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Sno-Isle library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SRC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YMCA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Transportation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Nutrition Services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Health Services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Registration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Principals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Face painting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Making it better: </a:t>
            </a:r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11700" y="1029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Yearly commitment for spring 2024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Gathering feedback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Running announcements during the event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Getting on the calendar sooner than later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3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Feedback</a:t>
            </a: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311700" y="10153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150" y="1415700"/>
            <a:ext cx="4187049" cy="189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247950" y="1156038"/>
            <a:ext cx="18066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The aspects of the Kindergarten Fair that I found most supportive was welcoming the families and children so everyone felt welcome.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311700" y="2926000"/>
            <a:ext cx="1533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The layout and the different booths to go to was nicely laid out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2535150" y="3463850"/>
            <a:ext cx="4073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I thought that it was a great idea to give parents the opportunity to register their kids up for kindergarten on the spot because that gave them the chance to get any questions they had answered.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6901000" y="1291625"/>
            <a:ext cx="1607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Safety was spoken to our kids who have never been in a bus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6830125" y="2764450"/>
            <a:ext cx="19407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The mascots. They were lively and full of energy. Meeting the principals and any staff able to talk to parents and future students.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</Words>
  <Application>Microsoft Office PowerPoint</Application>
  <PresentationFormat>On-screen Show (16:9)</PresentationFormat>
  <Paragraphs>105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Caveat</vt:lpstr>
      <vt:lpstr>Comic Sans MS</vt:lpstr>
      <vt:lpstr>Arial</vt:lpstr>
      <vt:lpstr>Simple Light</vt:lpstr>
      <vt:lpstr>Equity Update</vt:lpstr>
      <vt:lpstr>Equity Update</vt:lpstr>
      <vt:lpstr>PowerPoint Presentation</vt:lpstr>
      <vt:lpstr>PowerPoint Presentation</vt:lpstr>
      <vt:lpstr>Equity Update</vt:lpstr>
      <vt:lpstr>Kindergarten Fair</vt:lpstr>
      <vt:lpstr>Kindergarten Fair</vt:lpstr>
      <vt:lpstr>Making it better: </vt:lpstr>
      <vt:lpstr>Feedback</vt:lpstr>
      <vt:lpstr>Vision of the Equity Symposium</vt:lpstr>
      <vt:lpstr>5 “W’s” of the Equity Symposium</vt:lpstr>
      <vt:lpstr>5 “W’s” of the Equity Symposium</vt:lpstr>
      <vt:lpstr>March 29, 2023</vt:lpstr>
      <vt:lpstr>Draft Agenda</vt:lpstr>
      <vt:lpstr>Possible presentations</vt:lpstr>
      <vt:lpstr>What’s next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Equity Update</dc:title>
  <cp:lastModifiedBy>Hoffman, Stacey</cp:lastModifiedBy>
  <cp:revision>1</cp:revision>
  <dcterms:modified xsi:type="dcterms:W3CDTF">2023-05-10T18:40:36Z</dcterms:modified>
</cp:coreProperties>
</file>